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2 of JS1 — the first half of the component-handling pair. Datasheet tables become code here; Part 3 scales the idea to a 1,369-ball FPGA pin 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anti-premature-abstraction beat is deliberate teaching content, not a style preference.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resistor vendors, three encoders — the lesson is where the abstraction boundary sits, not the encoders themselves.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Order matters — extraction happens at Family 2, and the shared module is renamed chip_resistor → chip_smt when the capacitor proves it was never resistor-specific.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family is not done until it passes its tests and jitx build — same spine as Parts 1 and 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family lands verified and committed, so the session is pausable anywhere. Part 3 takes the same discipline to a vendor pin 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riyadh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475488"/>
            <a:ext cx="1371600" cy="8595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104120" y="461772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7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10524744" y="461772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45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10945368" y="461772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75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10104120" y="5038344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4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10524744" y="5038344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75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10945368" y="5038344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45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10104120" y="545896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75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10524744" y="545896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45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10945368" y="545896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75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40080" y="16916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JITX  ·  JUMPSTART KIT #1  ·  PART 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03504" y="2084832"/>
            <a:ext cx="10972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component families,</a:t>
            </a:r>
            <a:endParaRPr lang="en-US" sz="440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parts database</a:t>
            </a:r>
            <a:endParaRPr lang="en-US" sz="4400" dirty="0"/>
          </a:p>
        </p:txBody>
      </p:sp>
      <p:sp>
        <p:nvSpPr>
          <p:cNvPr id="14" name="Text 11"/>
          <p:cNvSpPr/>
          <p:nvPr/>
        </p:nvSpPr>
        <p:spPr>
          <a:xfrm>
            <a:off x="640080" y="38862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Yageo RC_L · Panasonic ERJ · Vishay CRCW · Samsung CL — straight from their datasheets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40080" y="4480560"/>
            <a:ext cx="9326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Drive jitx-component-modeler to build parameterized families where the class is the data — then ask for any part in the catalog and get an orderable MPN back.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riyadh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TASK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the family, not the part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783080"/>
            <a:ext cx="110916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 teaches: datasheet tables become code.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class stands in for a manufacturer's whole catalog family — sizes, tolerances, power ratings, packaging — transcribed once from the datasheet.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2807208"/>
            <a:ext cx="110916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parts database, no network.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for 49.9 kΩ ±1 % in 0402 and the class derives the dimensions, land pattern, ratings and the exact orderable MPN — entirely offline.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3831336"/>
            <a:ext cx="110916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 fast, name the options.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invalid combination raises a ValueError that lists what the family actually offers — the datasheet's constraints, enforced at construction.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4855464"/>
            <a:ext cx="110916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Abstraction earns its keep.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1 is built self-contained; shared helpers are extracted only when Family 2 proves the pattern repeats. Value encoders never merge — three vendors, three schemes.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6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riyadh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PATTERN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shared core, a thin layer per vendor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548640" y="1783080"/>
            <a:ext cx="3977640" cy="3794760"/>
          </a:xfrm>
          <a:prstGeom prst="roundRect">
            <a:avLst>
              <a:gd name="adj" fmla="val 1928"/>
            </a:avLst>
          </a:prstGeom>
          <a:solidFill>
            <a:srgbClr val="141414"/>
          </a:solidFill>
          <a:ln w="12700">
            <a:solidFill>
              <a:srgbClr val="01BFA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68680" y="205740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SHARED CORE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68680" y="2350008"/>
            <a:ext cx="3337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chip_smt.py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68680" y="292608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ChipDims — Toleranced package dimensions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68680" y="342900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chip-size land-pattern generator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868680" y="393192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two-pin insert (series drop-in)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868680" y="443484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E-series value check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868680" y="4937760"/>
            <a:ext cx="3337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carry-correct significant rounding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4892040" y="1783080"/>
            <a:ext cx="3236976" cy="1760220"/>
          </a:xfrm>
          <a:prstGeom prst="roundRect">
            <a:avLst>
              <a:gd name="adj" fmla="val 4156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443216" y="1947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4C4C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5166360" y="2039112"/>
            <a:ext cx="2368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Yageo RC_L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5166360" y="2532888"/>
            <a:ext cx="26883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EC10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RKM code → 100K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5166360" y="2916936"/>
            <a:ext cx="2688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MPN RC0402JR-07100KL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403336" y="1783080"/>
            <a:ext cx="3236976" cy="1760220"/>
          </a:xfrm>
          <a:prstGeom prst="roundRect">
            <a:avLst>
              <a:gd name="adj" fmla="val 4156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954512" y="1947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4C4C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8677656" y="2039112"/>
            <a:ext cx="2368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Panasonic ERJ</a:t>
            </a:r>
            <a:endParaRPr lang="en-US" sz="1650" dirty="0"/>
          </a:p>
        </p:txBody>
      </p:sp>
      <p:sp>
        <p:nvSpPr>
          <p:cNvPr id="21" name="Text 18"/>
          <p:cNvSpPr/>
          <p:nvPr/>
        </p:nvSpPr>
        <p:spPr>
          <a:xfrm>
            <a:off x="8677656" y="2532888"/>
            <a:ext cx="26883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EC10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EIA 3-digit → 103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8677656" y="2916936"/>
            <a:ext cx="2688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MPN ERJ3GEYJ102V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4892040" y="3817620"/>
            <a:ext cx="3236976" cy="1760220"/>
          </a:xfrm>
          <a:prstGeom prst="roundRect">
            <a:avLst>
              <a:gd name="adj" fmla="val 4156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443216" y="39822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4C4C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400" dirty="0"/>
          </a:p>
        </p:txBody>
      </p:sp>
      <p:sp>
        <p:nvSpPr>
          <p:cNvPr id="25" name="Text 22"/>
          <p:cNvSpPr/>
          <p:nvPr/>
        </p:nvSpPr>
        <p:spPr>
          <a:xfrm>
            <a:off x="5166360" y="4073652"/>
            <a:ext cx="2368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Vishay CRCW</a:t>
            </a:r>
            <a:endParaRPr lang="en-US" sz="1650" dirty="0"/>
          </a:p>
        </p:txBody>
      </p:sp>
      <p:sp>
        <p:nvSpPr>
          <p:cNvPr id="26" name="Text 23"/>
          <p:cNvSpPr/>
          <p:nvPr/>
        </p:nvSpPr>
        <p:spPr>
          <a:xfrm>
            <a:off x="5166360" y="4567428"/>
            <a:ext cx="26883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EC10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fixed 4-char RKM → 10K0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5166360" y="4951476"/>
            <a:ext cx="2688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adds a TCR axis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8403336" y="3817620"/>
            <a:ext cx="3236976" cy="1760220"/>
          </a:xfrm>
          <a:prstGeom prst="roundRect">
            <a:avLst>
              <a:gd name="adj" fmla="val 4156"/>
            </a:avLst>
          </a:prstGeom>
          <a:solidFill>
            <a:srgbClr val="0D0D0D"/>
          </a:solidFill>
          <a:ln w="12700">
            <a:solidFill>
              <a:srgbClr val="4C4C4C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10954512" y="39822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4C4C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400" dirty="0"/>
          </a:p>
        </p:txBody>
      </p:sp>
      <p:sp>
        <p:nvSpPr>
          <p:cNvPr id="30" name="Text 27"/>
          <p:cNvSpPr/>
          <p:nvPr/>
        </p:nvSpPr>
        <p:spPr>
          <a:xfrm>
            <a:off x="8677656" y="4073652"/>
            <a:ext cx="23682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Samsung CL (MLCC)</a:t>
            </a:r>
            <a:endParaRPr lang="en-US" sz="1650" dirty="0"/>
          </a:p>
        </p:txBody>
      </p:sp>
      <p:sp>
        <p:nvSpPr>
          <p:cNvPr id="31" name="Text 28"/>
          <p:cNvSpPr/>
          <p:nvPr/>
        </p:nvSpPr>
        <p:spPr>
          <a:xfrm>
            <a:off x="8677656" y="4567428"/>
            <a:ext cx="26883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EC10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3-char pF code → 104</a:t>
            </a:r>
            <a:endParaRPr lang="en-US" sz="1350" dirty="0"/>
          </a:p>
        </p:txBody>
      </p:sp>
      <p:sp>
        <p:nvSpPr>
          <p:cNvPr id="32" name="Text 29"/>
          <p:cNvSpPr/>
          <p:nvPr/>
        </p:nvSpPr>
        <p:spPr>
          <a:xfrm>
            <a:off x="8677656" y="4951476"/>
            <a:ext cx="26883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adds dielectric + voltage axes</a:t>
            </a:r>
            <a:endParaRPr lang="en-US" sz="1250" dirty="0"/>
          </a:p>
        </p:txBody>
      </p:sp>
      <p:sp>
        <p:nvSpPr>
          <p:cNvPr id="33" name="Text 30"/>
          <p:cNvSpPr/>
          <p:nvPr/>
        </p:nvSpPr>
        <p:spPr>
          <a:xfrm>
            <a:off x="548640" y="589788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Shared: geometry, insertion, validation helpers.  Never shared: the vendor's value encoding and part-number grammar.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6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riyadh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PIPELINE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build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737360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1 · Yageo RC_L, self-contained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eleven chip sizes, tolerance and packaging axes, RKM value codes. No helpers yet — nothing has repeated.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2670048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2 · Panasonic ERJ, extract the core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second family proves what's shared; chip_smt.py is born and Family 1 is refactored onto it.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3602736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3 · Vishay CRCW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adds the TCR axis, and takes the generator's standard EIA dimensions — asserted per size against the datasheet's own table.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4535424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4 · Samsung CL, the capacitor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pattern generalizes across component type — dielectric and voltage axes, capacitor symbol, same shared core.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48640" y="5468112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by part number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RC0402JR-07100KL · ERJ3GEYJ102V · CRCW0603562RFKEA · CL10B104KB8NNNC — each encodes to the vendor's own catalog grammar.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6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riyadh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KNOW IT'S RIGHT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is the key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737360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Datasheet spot-checks.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Dimensions, ratings and codes are hand-read from the four datasheets and asserted in tests — per family, before it counts as done.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2670048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MPN cross-checks.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Generated part numbers match the vendor's catalog listings character for character.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3602736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E-series discipline.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Requested values validate against the tolerance's E-series grid, with carry-correct rounding before encoding.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4535424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Gates at every step.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pyright → pytest → jitx build for every family, and jitx-code-review before the final commit.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48640" y="5468112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combined design.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four families instantiate together in one design that builds successfully — the showcase the closing prompt answers from.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riyadh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TO START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it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645920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runbook: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jumpstart-kits/js1-stackup-components/part2-parametric-passives/ — paste JS1_Part2_Parametric-Passives_Runbook.md into your agent and tell it to follow the file. Two [HUMAN] gates stop for you.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2514600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ground truth: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manufacturer datasheets, fetched by URL during the run into a gitignored working folder — linked, never committed.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3383280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reference solution: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jitxexamples.jumpstart_kits.js1_stackup_components.parametric_passives — four families, the shared core, tests, and buildable designs.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48640" y="4343400"/>
            <a:ext cx="11091672" cy="1417320"/>
          </a:xfrm>
          <a:prstGeom prst="roundRect">
            <a:avLst>
              <a:gd name="adj" fmla="val 5161"/>
            </a:avLst>
          </a:prstGeom>
          <a:solidFill>
            <a:srgbClr val="0D0D0D"/>
          </a:solidFill>
          <a:ln w="12700">
            <a:solidFill>
              <a:srgbClr val="01BFA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50976" y="4709160"/>
            <a:ext cx="685800" cy="685800"/>
          </a:xfrm>
          <a:prstGeom prst="ellipse">
            <a:avLst/>
          </a:prstGeom>
          <a:solidFill>
            <a:srgbClr val="01BFA5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142" y="4894326"/>
            <a:ext cx="315468" cy="3154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965960" y="4544568"/>
            <a:ext cx="9308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 LOOP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1965960" y="4837176"/>
            <a:ext cx="93085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“give me a 49.9 kΩ 0402 1 % Yageo and a 100 nF X7R 0603 50 V Samsung CL”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965960" y="5321808"/>
            <a:ext cx="9308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real, orderable parts — MPNs included — answered from code.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548640" y="59893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SITS     </a:t>
            </a:r>
            <a:pPr indent="0" marL="0">
              <a:buNone/>
            </a:pPr>
            <a:r>
              <a:rPr lang="en-US" sz="11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Setup · JS0</a:t>
            </a:r>
            <a:pPr indent="0" marL="0">
              <a:buNone/>
            </a:pPr>
            <a:r>
              <a:rPr lang="en-US" sz="11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→     </a:t>
            </a:r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Stackup + Components · JS1</a:t>
            </a:r>
            <a:pPr indent="0" marL="0">
              <a:buNone/>
            </a:pPr>
            <a:r>
              <a:rPr lang="en-US" sz="11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→     </a:t>
            </a:r>
            <a:pPr indent="0" marL="0">
              <a:buNone/>
            </a:pPr>
            <a:r>
              <a:rPr lang="en-US" sz="11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Circuit Construction &amp; Optimization · JS2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JS #1 Part 2 - Parametric Passive Families</dc:title>
  <dc:subject>PptxGenJS Presentation</dc:subject>
  <dc:creator>Sales Engineering</dc:creator>
  <cp:lastModifiedBy>Sales Engineering</cp:lastModifiedBy>
  <cp:revision>1</cp:revision>
  <dcterms:created xsi:type="dcterms:W3CDTF">2026-08-12T20:01:46Z</dcterms:created>
  <dcterms:modified xsi:type="dcterms:W3CDTF">2026-08-12T20:01:46Z</dcterms:modified>
</cp:coreProperties>
</file>